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79" r:id="rId4"/>
    <p:sldId id="256" r:id="rId5"/>
    <p:sldId id="280" r:id="rId6"/>
    <p:sldId id="281" r:id="rId7"/>
    <p:sldId id="287" r:id="rId8"/>
    <p:sldId id="260" r:id="rId9"/>
    <p:sldId id="277" r:id="rId10"/>
    <p:sldId id="282" r:id="rId11"/>
    <p:sldId id="283" r:id="rId12"/>
    <p:sldId id="285" r:id="rId13"/>
    <p:sldId id="286" r:id="rId14"/>
    <p:sldId id="266" r:id="rId15"/>
    <p:sldId id="267" r:id="rId16"/>
    <p:sldId id="257" r:id="rId17"/>
    <p:sldId id="268" r:id="rId18"/>
    <p:sldId id="258" r:id="rId19"/>
    <p:sldId id="269" r:id="rId20"/>
    <p:sldId id="259" r:id="rId21"/>
    <p:sldId id="270" r:id="rId22"/>
    <p:sldId id="261" r:id="rId23"/>
    <p:sldId id="271" r:id="rId24"/>
    <p:sldId id="262" r:id="rId25"/>
    <p:sldId id="273" r:id="rId26"/>
    <p:sldId id="263" r:id="rId27"/>
    <p:sldId id="274" r:id="rId28"/>
    <p:sldId id="264" r:id="rId29"/>
    <p:sldId id="275" r:id="rId30"/>
    <p:sldId id="265" r:id="rId31"/>
    <p:sldId id="276" r:id="rId32"/>
    <p:sldId id="288" r:id="rId33"/>
    <p:sldId id="284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4 Answers" id="{4FFF0999-561C-497F-8FEA-7E80089AA107}">
          <p14:sldIdLst>
            <p14:sldId id="279"/>
            <p14:sldId id="256"/>
            <p14:sldId id="280"/>
            <p14:sldId id="281"/>
            <p14:sldId id="287"/>
            <p14:sldId id="260"/>
            <p14:sldId id="277"/>
            <p14:sldId id="282"/>
            <p14:sldId id="283"/>
            <p14:sldId id="285"/>
            <p14:sldId id="286"/>
            <p14:sldId id="266"/>
            <p14:sldId id="267"/>
            <p14:sldId id="257"/>
            <p14:sldId id="268"/>
            <p14:sldId id="258"/>
            <p14:sldId id="269"/>
            <p14:sldId id="259"/>
            <p14:sldId id="270"/>
            <p14:sldId id="261"/>
            <p14:sldId id="271"/>
            <p14:sldId id="262"/>
            <p14:sldId id="273"/>
            <p14:sldId id="263"/>
            <p14:sldId id="274"/>
          </p14:sldIdLst>
        </p14:section>
        <p14:section name="6 Answers" id="{D9B52F69-9D4F-4E2A-BF60-A41F73727048}">
          <p14:sldIdLst>
            <p14:sldId id="264"/>
            <p14:sldId id="275"/>
            <p14:sldId id="265"/>
            <p14:sldId id="276"/>
            <p14:sldId id="288"/>
            <p14:sldId id="284"/>
          </p14:sldIdLst>
        </p14:section>
        <p14:section name="8 Answers" id="{7EC39894-E3BF-4062-8073-65A8133B26F9}">
          <p14:sldIdLst/>
        </p14:section>
      </p14:sectionLst>
    </p:ex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2C63A8"/>
    <a:srgbClr val="183C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507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-162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63546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099895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1679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887210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916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319195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41125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509275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610521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37107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419113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2683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362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454750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582787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47201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25530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56146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749740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296822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4014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699558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0689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812102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55989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9273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82265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20334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93449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52623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447682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99877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483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9918358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185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AFB74-E868-45BB-8BB4-79BD00CB3CF1}" type="datetimeFigureOut">
              <a:rPr lang="en-GB" smtClean="0"/>
              <a:pPr/>
              <a:t>06/03/2024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E24AC1-71A0-49C3-965D-BD39AC9CF28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63054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3.xml"/><Relationship Id="rId6" Type="http://schemas.openxmlformats.org/officeDocument/2006/relationships/audio" Target="../media/audio1.wav"/><Relationship Id="rId5" Type="http://schemas.openxmlformats.org/officeDocument/2006/relationships/image" Target="../media/image5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4782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1785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1787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1790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1792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4"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После присоединения Крыма к России в 1783г., Потемкин организовал путешествие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императрицы в Крым. 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каком году Екатерина II посетила Крым?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core Button">
            <a:hlinkClick r:id="" action="ppaction://hlinkshowjump?jump=nextslide" tooltip="Next Question!" highlightClick="1">
              <a:snd r:embed="rId6" name="click.wav"/>
            </a:hlinkClick>
            <a:extLst>
              <a:ext uri="{FF2B5EF4-FFF2-40B4-BE49-F238E27FC236}">
                <a16:creationId xmlns="" xmlns:a16="http://schemas.microsoft.com/office/drawing/2014/main" id="{5EB48F71-0560-4970-009B-2C1DE5C8FA3E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rgbClr val="5B9BD5">
              <a:lumMod val="50000"/>
              <a:alpha val="50000"/>
            </a:srgbClr>
          </a:solidFill>
          <a:ln w="762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algn="ctr">
              <a:defRPr/>
            </a:pPr>
            <a:r>
              <a:rPr lang="en-GB" sz="2800" kern="0" dirty="0">
                <a:solidFill>
                  <a:srgbClr val="5B9BD5">
                    <a:lumMod val="60000"/>
                    <a:lumOff val="40000"/>
                  </a:srgbClr>
                </a:solidFill>
                <a:latin typeface="Calibri Light" panose="020F0302020204030204"/>
              </a:rPr>
              <a:t>&gt;</a:t>
            </a:r>
            <a:endParaRPr lang="en-GB" sz="4400" kern="0" dirty="0">
              <a:solidFill>
                <a:srgbClr val="5B9BD5">
                  <a:lumMod val="60000"/>
                  <a:lumOff val="40000"/>
                </a:srgbClr>
              </a:solidFill>
              <a:latin typeface="Calibri Light" panose="020F03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64277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C1E52EE3-813E-79DC-68CD-7FB38BBCF7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https://ic.pics.livejournal.com/atrizno/65147321/4501409/4501409_original.jpg">
            <a:extLst>
              <a:ext uri="{FF2B5EF4-FFF2-40B4-BE49-F238E27FC236}">
                <a16:creationId xmlns="" xmlns:a16="http://schemas.microsoft.com/office/drawing/2014/main" id="{13FD409B-137A-439A-A896-55035F31BA8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>
            <a:extLst>
              <a:ext uri="{FF2B5EF4-FFF2-40B4-BE49-F238E27FC236}">
                <a16:creationId xmlns="" xmlns:a16="http://schemas.microsoft.com/office/drawing/2014/main" id="{4130BB61-0687-ADDD-6A33-674AD7751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8126" y="5449785"/>
            <a:ext cx="865707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397651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Симферополь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4459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Севастополь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Ялта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Гурзуф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FFC000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Столицей Республики Крым 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является город…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6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5218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97C704A4-0F25-5B68-0619-4179DEB6FE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>
            <a:extLst>
              <a:ext uri="{FF2B5EF4-FFF2-40B4-BE49-F238E27FC236}">
                <a16:creationId xmlns="" xmlns:a16="http://schemas.microsoft.com/office/drawing/2014/main" id="{373DAEB4-077A-8858-E442-65A071AD3E40}"/>
              </a:ext>
            </a:extLst>
          </p:cNvPr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>
              <a:extLst>
                <a:ext uri="{FF2B5EF4-FFF2-40B4-BE49-F238E27FC236}">
                  <a16:creationId xmlns="" xmlns:a16="http://schemas.microsoft.com/office/drawing/2014/main" id="{78F3F7B4-D2BE-6E88-C24E-D493FAAA267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>
              <a:extLst>
                <a:ext uri="{FF2B5EF4-FFF2-40B4-BE49-F238E27FC236}">
                  <a16:creationId xmlns="" xmlns:a16="http://schemas.microsoft.com/office/drawing/2014/main" id="{068949F5-5F67-EBC6-9BB0-8B554D40FB29}"/>
                </a:ext>
              </a:extLst>
            </p:cNvPr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  <a:extLst>
              <a:ext uri="{FF2B5EF4-FFF2-40B4-BE49-F238E27FC236}">
                <a16:creationId xmlns="" xmlns:a16="http://schemas.microsoft.com/office/drawing/2014/main" id="{5A67F3A7-F2A8-4D2F-C552-C49693DF6866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197AFB87-7FBB-8F07-A4B5-1E7791B73520}"/>
              </a:ext>
            </a:extLst>
          </p:cNvPr>
          <p:cNvSpPr txBox="1"/>
          <p:nvPr/>
        </p:nvSpPr>
        <p:spPr>
          <a:xfrm>
            <a:off x="267841" y="278249"/>
            <a:ext cx="396125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cap="none" spc="0" dirty="0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Симферополь</a:t>
            </a:r>
          </a:p>
        </p:txBody>
      </p:sp>
    </p:spTree>
    <p:extLst>
      <p:ext uri="{BB962C8B-B14F-4D97-AF65-F5344CB8AC3E}">
        <p14:creationId xmlns:p14="http://schemas.microsoft.com/office/powerpoint/2010/main" xmlns="" val="39201928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Лещ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Судак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Сом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Карась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36000" y="270104"/>
            <a:ext cx="11520000" cy="2160000"/>
          </a:xfrm>
          <a:prstGeom prst="roundRect">
            <a:avLst/>
          </a:prstGeom>
          <a:solidFill>
            <a:schemeClr val="accent4"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В Республике Крым есть город…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6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7801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7B196E2C-736C-F5A1-73CA-6E569979D3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>
            <a:extLst>
              <a:ext uri="{FF2B5EF4-FFF2-40B4-BE49-F238E27FC236}">
                <a16:creationId xmlns="" xmlns:a16="http://schemas.microsoft.com/office/drawing/2014/main" id="{D4D49725-8084-8B09-2255-DC4029DD2ED8}"/>
              </a:ext>
            </a:extLst>
          </p:cNvPr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>
              <a:extLst>
                <a:ext uri="{FF2B5EF4-FFF2-40B4-BE49-F238E27FC236}">
                  <a16:creationId xmlns="" xmlns:a16="http://schemas.microsoft.com/office/drawing/2014/main" id="{7FEE3A1C-7AC6-613D-6E17-93AA83FEB38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>
              <a:extLst>
                <a:ext uri="{FF2B5EF4-FFF2-40B4-BE49-F238E27FC236}">
                  <a16:creationId xmlns="" xmlns:a16="http://schemas.microsoft.com/office/drawing/2014/main" id="{338477F3-A044-2885-6438-9482A1EF2F45}"/>
                </a:ext>
              </a:extLst>
            </p:cNvPr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  <a:extLst>
              <a:ext uri="{FF2B5EF4-FFF2-40B4-BE49-F238E27FC236}">
                <a16:creationId xmlns="" xmlns:a16="http://schemas.microsoft.com/office/drawing/2014/main" id="{44015894-5C13-B772-4C71-7D2F5702D920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4A7DC074-5447-F824-0D8A-05ED58C0ADB0}"/>
              </a:ext>
            </a:extLst>
          </p:cNvPr>
          <p:cNvSpPr/>
          <p:nvPr/>
        </p:nvSpPr>
        <p:spPr>
          <a:xfrm>
            <a:off x="589050" y="269854"/>
            <a:ext cx="259991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Судак</a:t>
            </a:r>
          </a:p>
        </p:txBody>
      </p:sp>
    </p:spTree>
    <p:extLst>
      <p:ext uri="{BB962C8B-B14F-4D97-AF65-F5344CB8AC3E}">
        <p14:creationId xmlns:p14="http://schemas.microsoft.com/office/powerpoint/2010/main" xmlns="" val="20111209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Севастополь и Симферополь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Феодосия 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и Керчь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Севастополь 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и Керчь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Ялта и Мисхор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4"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Звание «Город-герой» носят крымские города: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6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8236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3FB4EFF-EE21-2D67-54F4-C024F1ED24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>
            <a:extLst>
              <a:ext uri="{FF2B5EF4-FFF2-40B4-BE49-F238E27FC236}">
                <a16:creationId xmlns="" xmlns:a16="http://schemas.microsoft.com/office/drawing/2014/main" id="{94A0DCAC-E4A7-DE2B-D07F-9D2C861640D8}"/>
              </a:ext>
            </a:extLst>
          </p:cNvPr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>
              <a:extLst>
                <a:ext uri="{FF2B5EF4-FFF2-40B4-BE49-F238E27FC236}">
                  <a16:creationId xmlns="" xmlns:a16="http://schemas.microsoft.com/office/drawing/2014/main" id="{936C3DC2-5EBC-401C-076F-37E996C9A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>
              <a:extLst>
                <a:ext uri="{FF2B5EF4-FFF2-40B4-BE49-F238E27FC236}">
                  <a16:creationId xmlns="" xmlns:a16="http://schemas.microsoft.com/office/drawing/2014/main" id="{B1114CF8-6426-3579-2BA1-93B822B9F49B}"/>
                </a:ext>
              </a:extLst>
            </p:cNvPr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  <a:extLst>
              <a:ext uri="{FF2B5EF4-FFF2-40B4-BE49-F238E27FC236}">
                <a16:creationId xmlns="" xmlns:a16="http://schemas.microsoft.com/office/drawing/2014/main" id="{9D92F469-887D-8467-AB5E-07A11FFACBB7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0B9F59CC-118A-34EE-8EAB-9C637D0E0F87}"/>
              </a:ext>
            </a:extLst>
          </p:cNvPr>
          <p:cNvSpPr/>
          <p:nvPr/>
        </p:nvSpPr>
        <p:spPr>
          <a:xfrm>
            <a:off x="352412" y="67160"/>
            <a:ext cx="3871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Севастополь</a:t>
            </a:r>
          </a:p>
        </p:txBody>
      </p:sp>
    </p:spTree>
    <p:extLst>
      <p:ext uri="{BB962C8B-B14F-4D97-AF65-F5344CB8AC3E}">
        <p14:creationId xmlns:p14="http://schemas.microsoft.com/office/powerpoint/2010/main" xmlns="" val="28461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Ялта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Джанкой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Саки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Феодосия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36000" y="270104"/>
            <a:ext cx="11520000" cy="2160000"/>
          </a:xfrm>
          <a:prstGeom prst="roundRect">
            <a:avLst/>
          </a:prstGeom>
          <a:solidFill>
            <a:schemeClr val="accent4"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Выдающийся художник-маринист 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И.К. Айвазовский родился и вырос </a:t>
            </a:r>
          </a:p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в городе…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6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04528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FCF7344-E210-1EE5-9468-D4E1E1BFA9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>
            <a:extLst>
              <a:ext uri="{FF2B5EF4-FFF2-40B4-BE49-F238E27FC236}">
                <a16:creationId xmlns="" xmlns:a16="http://schemas.microsoft.com/office/drawing/2014/main" id="{DD3ACE31-EB7C-2A4F-0C43-585E1DDA5F28}"/>
              </a:ext>
            </a:extLst>
          </p:cNvPr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>
              <a:extLst>
                <a:ext uri="{FF2B5EF4-FFF2-40B4-BE49-F238E27FC236}">
                  <a16:creationId xmlns="" xmlns:a16="http://schemas.microsoft.com/office/drawing/2014/main" id="{B31C8518-B05B-C85D-5DA7-0CCB8FB0DF0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>
              <a:extLst>
                <a:ext uri="{FF2B5EF4-FFF2-40B4-BE49-F238E27FC236}">
                  <a16:creationId xmlns="" xmlns:a16="http://schemas.microsoft.com/office/drawing/2014/main" id="{B881B421-9525-EBA0-66C9-354CB310EBD8}"/>
                </a:ext>
              </a:extLst>
            </p:cNvPr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  <a:extLst>
              <a:ext uri="{FF2B5EF4-FFF2-40B4-BE49-F238E27FC236}">
                <a16:creationId xmlns="" xmlns:a16="http://schemas.microsoft.com/office/drawing/2014/main" id="{D7E44C4F-3CF4-DDF2-2F11-34B02EABC76A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7E231E1-F7CF-E395-3C65-39E0F9EA1F1D}"/>
              </a:ext>
            </a:extLst>
          </p:cNvPr>
          <p:cNvSpPr txBox="1"/>
          <p:nvPr/>
        </p:nvSpPr>
        <p:spPr>
          <a:xfrm>
            <a:off x="267841" y="198239"/>
            <a:ext cx="303330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4000" b="1" cap="none" spc="0" dirty="0">
                <a:ln/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Феодосия</a:t>
            </a:r>
          </a:p>
        </p:txBody>
      </p:sp>
    </p:spTree>
    <p:extLst>
      <p:ext uri="{BB962C8B-B14F-4D97-AF65-F5344CB8AC3E}">
        <p14:creationId xmlns:p14="http://schemas.microsoft.com/office/powerpoint/2010/main" xmlns="" val="42164467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6796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Башня ветров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Памятник затопленным кораблям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Памятник императрице Екатерине 2-й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Памятник адмиралу Нахимову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431251" y="363202"/>
            <a:ext cx="11520000" cy="2160000"/>
          </a:xfrm>
          <a:prstGeom prst="roundRect">
            <a:avLst/>
          </a:prstGeom>
          <a:solidFill>
            <a:schemeClr val="accent4"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Символом города Севастополя является…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6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83127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954E028B-5FAC-D62F-C78F-46C991C6CD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>
            <a:extLst>
              <a:ext uri="{FF2B5EF4-FFF2-40B4-BE49-F238E27FC236}">
                <a16:creationId xmlns="" xmlns:a16="http://schemas.microsoft.com/office/drawing/2014/main" id="{28EFDE07-DEB5-65EE-79DF-7A871937DC4B}"/>
              </a:ext>
            </a:extLst>
          </p:cNvPr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>
              <a:extLst>
                <a:ext uri="{FF2B5EF4-FFF2-40B4-BE49-F238E27FC236}">
                  <a16:creationId xmlns="" xmlns:a16="http://schemas.microsoft.com/office/drawing/2014/main" id="{4398884B-55DA-B7B8-98A2-D66313DF59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>
              <a:extLst>
                <a:ext uri="{FF2B5EF4-FFF2-40B4-BE49-F238E27FC236}">
                  <a16:creationId xmlns="" xmlns:a16="http://schemas.microsoft.com/office/drawing/2014/main" id="{D59ED7D1-EBA7-6E24-43B9-9AC5152E878D}"/>
                </a:ext>
              </a:extLst>
            </p:cNvPr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  <a:extLst>
              <a:ext uri="{FF2B5EF4-FFF2-40B4-BE49-F238E27FC236}">
                <a16:creationId xmlns="" xmlns:a16="http://schemas.microsoft.com/office/drawing/2014/main" id="{18A714FE-8AC7-A4FB-F431-7BF3818C21C4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2909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Фонтан любви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Фонтан верности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Фонтан слёз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Фонтан поцелуев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4"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Необычный фонтан, устроенный в гаремной части ханского дворца в Бахчисарае получил романтическое название: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6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33200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6E12066-F944-11F6-C1BC-B04C8044D80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>
            <a:extLst>
              <a:ext uri="{FF2B5EF4-FFF2-40B4-BE49-F238E27FC236}">
                <a16:creationId xmlns="" xmlns:a16="http://schemas.microsoft.com/office/drawing/2014/main" id="{58B01F1F-91F7-B95B-26D6-704A8C192FF9}"/>
              </a:ext>
            </a:extLst>
          </p:cNvPr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>
              <a:extLst>
                <a:ext uri="{FF2B5EF4-FFF2-40B4-BE49-F238E27FC236}">
                  <a16:creationId xmlns="" xmlns:a16="http://schemas.microsoft.com/office/drawing/2014/main" id="{AA973C92-3D7B-5342-35DB-6D53B12A0A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>
              <a:extLst>
                <a:ext uri="{FF2B5EF4-FFF2-40B4-BE49-F238E27FC236}">
                  <a16:creationId xmlns="" xmlns:a16="http://schemas.microsoft.com/office/drawing/2014/main" id="{7FA3063D-44F8-3BF3-225B-8CC9703BDD5C}"/>
                </a:ext>
              </a:extLst>
            </p:cNvPr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  <a:extLst>
              <a:ext uri="{FF2B5EF4-FFF2-40B4-BE49-F238E27FC236}">
                <a16:creationId xmlns="" xmlns:a16="http://schemas.microsoft.com/office/drawing/2014/main" id="{0F275104-5F3E-523B-028B-7F0EC0FA334C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48E58A7-FEA6-1E67-1537-130B8C59F3EB}"/>
              </a:ext>
            </a:extLst>
          </p:cNvPr>
          <p:cNvSpPr/>
          <p:nvPr/>
        </p:nvSpPr>
        <p:spPr>
          <a:xfrm>
            <a:off x="7594591" y="0"/>
            <a:ext cx="307968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«Фонтан слёз»</a:t>
            </a:r>
          </a:p>
        </p:txBody>
      </p:sp>
    </p:spTree>
    <p:extLst>
      <p:ext uri="{BB962C8B-B14F-4D97-AF65-F5344CB8AC3E}">
        <p14:creationId xmlns:p14="http://schemas.microsoft.com/office/powerpoint/2010/main" xmlns="" val="14579472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Ялте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Гаспре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Ливадии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Форосе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4"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lnSpcReduction="1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Летняя резиденция первого советского президента М. С. Горбачёва находилась в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6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14668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90AF55E0-8ED3-410F-75A3-2A16D60F2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>
            <a:extLst>
              <a:ext uri="{FF2B5EF4-FFF2-40B4-BE49-F238E27FC236}">
                <a16:creationId xmlns="" xmlns:a16="http://schemas.microsoft.com/office/drawing/2014/main" id="{202AA2D9-D092-2272-02F2-13368CE8BA05}"/>
              </a:ext>
            </a:extLst>
          </p:cNvPr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>
              <a:extLst>
                <a:ext uri="{FF2B5EF4-FFF2-40B4-BE49-F238E27FC236}">
                  <a16:creationId xmlns="" xmlns:a16="http://schemas.microsoft.com/office/drawing/2014/main" id="{4BCED8B4-7885-B06D-46F4-95F5201AF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>
              <a:extLst>
                <a:ext uri="{FF2B5EF4-FFF2-40B4-BE49-F238E27FC236}">
                  <a16:creationId xmlns="" xmlns:a16="http://schemas.microsoft.com/office/drawing/2014/main" id="{CDBAAD59-F400-8CC5-0C90-AB0E2BBDBBCA}"/>
                </a:ext>
              </a:extLst>
            </p:cNvPr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  <a:extLst>
              <a:ext uri="{FF2B5EF4-FFF2-40B4-BE49-F238E27FC236}">
                <a16:creationId xmlns="" xmlns:a16="http://schemas.microsoft.com/office/drawing/2014/main" id="{FAFAAFD4-36E0-206F-D9F2-B37FC7E579CE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0345704-8204-E9E4-36C7-8FAE13D23D67}"/>
              </a:ext>
            </a:extLst>
          </p:cNvPr>
          <p:cNvSpPr/>
          <p:nvPr/>
        </p:nvSpPr>
        <p:spPr>
          <a:xfrm>
            <a:off x="9686035" y="166985"/>
            <a:ext cx="20553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Форос</a:t>
            </a:r>
          </a:p>
        </p:txBody>
      </p:sp>
    </p:spTree>
    <p:extLst>
      <p:ext uri="{BB962C8B-B14F-4D97-AF65-F5344CB8AC3E}">
        <p14:creationId xmlns:p14="http://schemas.microsoft.com/office/powerpoint/2010/main" xmlns="" val="4141866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Ай-Петри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Кара-Даг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Аю-Даг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Чугуш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4"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Знаменитая крымская гора на Южном берегу Крыма, расположенная на границе Большой Алушты и Большой Ялты называется: 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6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1392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B312CC7-D4F8-B657-DD45-99FEE9E728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>
            <a:extLst>
              <a:ext uri="{FF2B5EF4-FFF2-40B4-BE49-F238E27FC236}">
                <a16:creationId xmlns="" xmlns:a16="http://schemas.microsoft.com/office/drawing/2014/main" id="{9762DE39-7363-555D-0885-2E6F16F01EDD}"/>
              </a:ext>
            </a:extLst>
          </p:cNvPr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>
              <a:extLst>
                <a:ext uri="{FF2B5EF4-FFF2-40B4-BE49-F238E27FC236}">
                  <a16:creationId xmlns="" xmlns:a16="http://schemas.microsoft.com/office/drawing/2014/main" id="{564A44D9-2027-2805-C5AA-39E1F8139BC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>
              <a:extLst>
                <a:ext uri="{FF2B5EF4-FFF2-40B4-BE49-F238E27FC236}">
                  <a16:creationId xmlns="" xmlns:a16="http://schemas.microsoft.com/office/drawing/2014/main" id="{573E017C-85E1-1048-FC60-7263213B8D91}"/>
                </a:ext>
              </a:extLst>
            </p:cNvPr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  <a:extLst>
              <a:ext uri="{FF2B5EF4-FFF2-40B4-BE49-F238E27FC236}">
                <a16:creationId xmlns="" xmlns:a16="http://schemas.microsoft.com/office/drawing/2014/main" id="{1B359C25-E00A-E6D5-9517-FD14D7D7C632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7592CBE9-F057-8908-FF1F-0128910793A0}"/>
              </a:ext>
            </a:extLst>
          </p:cNvPr>
          <p:cNvSpPr/>
          <p:nvPr/>
        </p:nvSpPr>
        <p:spPr>
          <a:xfrm>
            <a:off x="141841" y="2144375"/>
            <a:ext cx="29519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Ай-Петри</a:t>
            </a:r>
          </a:p>
        </p:txBody>
      </p:sp>
    </p:spTree>
    <p:extLst>
      <p:ext uri="{BB962C8B-B14F-4D97-AF65-F5344CB8AC3E}">
        <p14:creationId xmlns:p14="http://schemas.microsoft.com/office/powerpoint/2010/main" xmlns="" val="13126067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sz="1000" b="0" cap="none" spc="0" dirty="0">
                  <a:ln w="0"/>
                  <a:solidFill>
                    <a:srgbClr val="2C63A8"/>
                  </a:solidFill>
                  <a:latin typeface="Century Gothic" panose="020B0502020202020204" pitchFamily="34" charset="0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Воронцовский дворец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Ласточкино гнездо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Шильонский</a:t>
            </a:r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 дворец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Замок Гогенцоллерна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FFC000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Советскую экранизацию романа Агаты Кристи «10 негритят» снимали в Крыму на территории известного замка - памятника архитектуры и истории Южного берега Крыма. Это: 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core Button">
            <a:hlinkClick r:id="" action="ppaction://hlinkshowjump?jump=nextslide" tooltip="Next Question!" highlightClick="1">
              <a:snd r:embed="rId6" name="click.wav"/>
            </a:hlinkClick>
            <a:extLst>
              <a:ext uri="{FF2B5EF4-FFF2-40B4-BE49-F238E27FC236}">
                <a16:creationId xmlns="" xmlns:a16="http://schemas.microsoft.com/office/drawing/2014/main" id="{DC1F543A-8357-BCC1-0998-0AC9DD9721D1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75187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8D6DA200-AF74-4072-BAE0-A240639B5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>
            <a:extLst>
              <a:ext uri="{FF2B5EF4-FFF2-40B4-BE49-F238E27FC236}">
                <a16:creationId xmlns="" xmlns:a16="http://schemas.microsoft.com/office/drawing/2014/main" id="{DF61BAE2-E8BE-E23E-7DE5-87D36D2B01E0}"/>
              </a:ext>
            </a:extLst>
          </p:cNvPr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>
              <a:extLst>
                <a:ext uri="{FF2B5EF4-FFF2-40B4-BE49-F238E27FC236}">
                  <a16:creationId xmlns="" xmlns:a16="http://schemas.microsoft.com/office/drawing/2014/main" id="{874CCE6A-00A1-B372-6344-C3451600C0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>
              <a:extLst>
                <a:ext uri="{FF2B5EF4-FFF2-40B4-BE49-F238E27FC236}">
                  <a16:creationId xmlns="" xmlns:a16="http://schemas.microsoft.com/office/drawing/2014/main" id="{9CE18B0B-EFBB-7EE6-AE6A-771133E0DB3A}"/>
                </a:ext>
              </a:extLst>
            </p:cNvPr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  <a:extLst>
              <a:ext uri="{FF2B5EF4-FFF2-40B4-BE49-F238E27FC236}">
                <a16:creationId xmlns="" xmlns:a16="http://schemas.microsoft.com/office/drawing/2014/main" id="{E4E81F9E-888F-4829-77E7-EE68FA43FEAC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="" xmlns:a16="http://schemas.microsoft.com/office/drawing/2014/main" id="{3E910B73-4CF6-B202-CD12-4A7FD779CA62}"/>
              </a:ext>
            </a:extLst>
          </p:cNvPr>
          <p:cNvSpPr/>
          <p:nvPr/>
        </p:nvSpPr>
        <p:spPr>
          <a:xfrm>
            <a:off x="267841" y="18104"/>
            <a:ext cx="43774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«Ласточкино гнездо»</a:t>
            </a:r>
          </a:p>
        </p:txBody>
      </p:sp>
    </p:spTree>
    <p:extLst>
      <p:ext uri="{BB962C8B-B14F-4D97-AF65-F5344CB8AC3E}">
        <p14:creationId xmlns:p14="http://schemas.microsoft.com/office/powerpoint/2010/main" xmlns="" val="4273548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="" xmlns:a16="http://schemas.microsoft.com/office/drawing/2014/main" id="{AE67B9FF-9500-3E3B-0E46-1856B6DD3A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9B4495D-6203-BE22-8002-E9269AB55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2920" y="308610"/>
            <a:ext cx="11361420" cy="6023610"/>
          </a:xfrm>
        </p:spPr>
        <p:txBody>
          <a:bodyPr>
            <a:normAutofit/>
          </a:bodyPr>
          <a:lstStyle/>
          <a:p>
            <a:pPr indent="457200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Приглашаем вас принять участие </a:t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в викторине «Знатоки крымской истории». </a:t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слайде вы увидите вопрос и четыре варианта ответа к нему. </a:t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Ваша задача – выбрать правильный, на ваш взгляд, вариант. </a:t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неправильном выборе ячейка с ответом станет розовой и вы услышите характерный звук.</a:t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Если же выбранный вами вариант совпадёт с правильным ответом, то соответствующая ячейка станет зелёной и оповестит вас приятной мелодией. </a:t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каждого слайда с вопросом вас ждёт иллюстрация – как подтверждение правильного цвета.</a:t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Всего в нашей викторине 15 вопросов, играть в неё можно вдвоём (каждый за себя), или командами (две команды)  Желаем вам удачной игры!</a:t>
            </a:r>
          </a:p>
        </p:txBody>
      </p:sp>
    </p:spTree>
    <p:extLst>
      <p:ext uri="{BB962C8B-B14F-4D97-AF65-F5344CB8AC3E}">
        <p14:creationId xmlns:p14="http://schemas.microsoft.com/office/powerpoint/2010/main" xmlns="" val="41875281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Крымский мост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Гостиничный комплекс в Симферополе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Республиканский бассейн в Форосе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6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Порт в Севастополе</a:t>
            </a:r>
            <a:endParaRPr kumimoji="0" lang="en-GB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182880"/>
            <a:ext cx="11520000" cy="2280418"/>
          </a:xfrm>
          <a:prstGeom prst="roundRect">
            <a:avLst/>
          </a:prstGeom>
          <a:solidFill>
            <a:schemeClr val="accent4"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70000" lnSpcReduction="20000"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Идею эту озвучивал еще правитель Тмутараканского княжества Глеб Святославович, при строительстве этого нашли скелет древнего кита, пролежавший в геологических слоях 10 миллионов лет, а талисманами этого стали кот Мостик и пес Цыган. Это: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6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573068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691AA781-13AC-E60A-988F-23520C0FF3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10476716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Барбарика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Таврика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Гиперборея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Пантикапея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chemeClr val="accent4"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древности Крым назывался: 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Score Button">
            <a:hlinkClick r:id="" action="ppaction://hlinkshowjump?jump=nextslide" tooltip="Next Question!" highlightClick="1">
              <a:snd r:embed="rId6" name="click.wav"/>
            </a:hlinkClick>
            <a:extLst>
              <a:ext uri="{FF2B5EF4-FFF2-40B4-BE49-F238E27FC236}">
                <a16:creationId xmlns="" xmlns:a16="http://schemas.microsoft.com/office/drawing/2014/main" id="{F2516F09-8405-A88D-DFED-505282A081C2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06165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F7225E4C-9A00-CDA4-48E9-17F2DABC2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9095704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Екатерине Второй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Елизавете Петровне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Анне Иоанновне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6600" b="1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Екатерине Первой</a:t>
            </a:r>
            <a:endParaRPr lang="en-GB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16951" y="306052"/>
            <a:ext cx="11520000" cy="2160000"/>
          </a:xfrm>
          <a:prstGeom prst="roundRect">
            <a:avLst/>
          </a:prstGeom>
          <a:solidFill>
            <a:srgbClr val="FFC000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ru-RU" sz="4400" b="1" dirty="0">
                <a:latin typeface="Arial" panose="020B0604020202020204" pitchFamily="34" charset="0"/>
                <a:cs typeface="Arial" panose="020B0604020202020204" pitchFamily="34" charset="0"/>
              </a:rPr>
              <a:t>Крым был присоединён к России при императрице…</a:t>
            </a:r>
            <a:endParaRPr lang="en-GB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5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rPr>
              <a:t>&gt;</a:t>
            </a:r>
            <a:endParaRPr lang="en-GB" sz="4400" dirty="0">
              <a:solidFill>
                <a:schemeClr val="accent1">
                  <a:lumMod val="60000"/>
                  <a:lumOff val="40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91081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352C6B16-6910-46C6-1D41-58609B32C3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>
            <a:extLst>
              <a:ext uri="{FF2B5EF4-FFF2-40B4-BE49-F238E27FC236}">
                <a16:creationId xmlns="" xmlns:a16="http://schemas.microsoft.com/office/drawing/2014/main" id="{82375ABC-6775-2F1D-986D-32769DF368CB}"/>
              </a:ext>
            </a:extLst>
          </p:cNvPr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>
              <a:extLst>
                <a:ext uri="{FF2B5EF4-FFF2-40B4-BE49-F238E27FC236}">
                  <a16:creationId xmlns="" xmlns:a16="http://schemas.microsoft.com/office/drawing/2014/main" id="{5E247C51-E844-8E76-8663-C18CBEE719C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>
              <a:extLst>
                <a:ext uri="{FF2B5EF4-FFF2-40B4-BE49-F238E27FC236}">
                  <a16:creationId xmlns="" xmlns:a16="http://schemas.microsoft.com/office/drawing/2014/main" id="{C0804E55-61C4-27CC-5180-2DA718936271}"/>
                </a:ext>
              </a:extLst>
            </p:cNvPr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5" name="Score Button">
            <a:hlinkClick r:id="" action="ppaction://hlinkshowjump?jump=nextslide" tooltip="Next Question!" highlightClick="1">
              <a:snd r:embed="rId4" name="click.wav"/>
            </a:hlinkClick>
            <a:extLst>
              <a:ext uri="{FF2B5EF4-FFF2-40B4-BE49-F238E27FC236}">
                <a16:creationId xmlns="" xmlns:a16="http://schemas.microsoft.com/office/drawing/2014/main" id="{FDD023D5-BCC4-F667-690C-7AF95E49BA63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24824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Tekhnologic"/>
          <p:cNvGrpSpPr/>
          <p:nvPr/>
        </p:nvGrpSpPr>
        <p:grpSpPr>
          <a:xfrm>
            <a:off x="15841" y="6587896"/>
            <a:ext cx="987779" cy="252000"/>
            <a:chOff x="1116340" y="5884097"/>
            <a:chExt cx="987779" cy="252000"/>
          </a:xfrm>
        </p:grpSpPr>
        <p:pic>
          <p:nvPicPr>
            <p:cNvPr id="27" name="Logo"/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5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1116340" y="5884097"/>
              <a:ext cx="252000" cy="252000"/>
            </a:xfrm>
            <a:prstGeom prst="rect">
              <a:avLst/>
            </a:prstGeom>
          </p:spPr>
        </p:pic>
        <p:sp>
          <p:nvSpPr>
            <p:cNvPr id="28" name="Text"/>
            <p:cNvSpPr/>
            <p:nvPr/>
          </p:nvSpPr>
          <p:spPr>
            <a:xfrm>
              <a:off x="1368340" y="5933153"/>
              <a:ext cx="735779" cy="153888"/>
            </a:xfrm>
            <a:prstGeom prst="rect">
              <a:avLst/>
            </a:prstGeom>
            <a:noFill/>
          </p:spPr>
          <p:txBody>
            <a:bodyPr wrap="none" lIns="0" tIns="0" rIns="0" bIns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 w="0"/>
                  <a:solidFill>
                    <a:srgbClr val="2C63A8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tekhnologic</a:t>
              </a:r>
            </a:p>
          </p:txBody>
        </p:sp>
      </p:grpSp>
      <p:sp>
        <p:nvSpPr>
          <p:cNvPr id="19" name="A"/>
          <p:cNvSpPr/>
          <p:nvPr/>
        </p:nvSpPr>
        <p:spPr>
          <a:xfrm>
            <a:off x="318540" y="2635836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</a:t>
            </a:r>
          </a:p>
        </p:txBody>
      </p:sp>
      <p:sp>
        <p:nvSpPr>
          <p:cNvPr id="4" name="A_answer"/>
          <p:cNvSpPr/>
          <p:nvPr/>
        </p:nvSpPr>
        <p:spPr>
          <a:xfrm>
            <a:off x="1476340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Потёмкин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B"/>
          <p:cNvSpPr/>
          <p:nvPr/>
        </p:nvSpPr>
        <p:spPr>
          <a:xfrm>
            <a:off x="6323091" y="2634459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</a:t>
            </a:r>
          </a:p>
        </p:txBody>
      </p:sp>
      <p:sp>
        <p:nvSpPr>
          <p:cNvPr id="6" name="B_answer"/>
          <p:cNvSpPr/>
          <p:nvPr/>
        </p:nvSpPr>
        <p:spPr>
          <a:xfrm>
            <a:off x="7480891" y="2635837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Орлов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C"/>
          <p:cNvSpPr/>
          <p:nvPr/>
        </p:nvSpPr>
        <p:spPr>
          <a:xfrm>
            <a:off x="318540" y="4246997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</a:t>
            </a:r>
          </a:p>
        </p:txBody>
      </p:sp>
      <p:sp>
        <p:nvSpPr>
          <p:cNvPr id="8" name="C_answer"/>
          <p:cNvSpPr/>
          <p:nvPr/>
        </p:nvSpPr>
        <p:spPr>
          <a:xfrm>
            <a:off x="1476340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Румянцев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D"/>
          <p:cNvSpPr/>
          <p:nvPr/>
        </p:nvSpPr>
        <p:spPr>
          <a:xfrm>
            <a:off x="6323091" y="4245620"/>
            <a:ext cx="1157800" cy="1440000"/>
          </a:xfrm>
          <a:custGeom>
            <a:avLst/>
            <a:gdLst>
              <a:gd name="connsiteX0" fmla="*/ 240005 w 1042350"/>
              <a:gd name="connsiteY0" fmla="*/ 0 h 1440000"/>
              <a:gd name="connsiteX1" fmla="*/ 1042350 w 1042350"/>
              <a:gd name="connsiteY1" fmla="*/ 0 h 1440000"/>
              <a:gd name="connsiteX2" fmla="*/ 1042350 w 1042350"/>
              <a:gd name="connsiteY2" fmla="*/ 1440000 h 1440000"/>
              <a:gd name="connsiteX3" fmla="*/ 240005 w 1042350"/>
              <a:gd name="connsiteY3" fmla="*/ 1440000 h 1440000"/>
              <a:gd name="connsiteX4" fmla="*/ 0 w 1042350"/>
              <a:gd name="connsiteY4" fmla="*/ 1199995 h 1440000"/>
              <a:gd name="connsiteX5" fmla="*/ 0 w 1042350"/>
              <a:gd name="connsiteY5" fmla="*/ 240005 h 1440000"/>
              <a:gd name="connsiteX6" fmla="*/ 240005 w 1042350"/>
              <a:gd name="connsiteY6" fmla="*/ 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42350" h="1440000">
                <a:moveTo>
                  <a:pt x="240005" y="0"/>
                </a:moveTo>
                <a:lnTo>
                  <a:pt x="1042350" y="0"/>
                </a:lnTo>
                <a:lnTo>
                  <a:pt x="1042350" y="1440000"/>
                </a:lnTo>
                <a:lnTo>
                  <a:pt x="240005" y="1440000"/>
                </a:lnTo>
                <a:cubicBezTo>
                  <a:pt x="107454" y="1440000"/>
                  <a:pt x="0" y="1332546"/>
                  <a:pt x="0" y="1199995"/>
                </a:cubicBezTo>
                <a:lnTo>
                  <a:pt x="0" y="240005"/>
                </a:lnTo>
                <a:cubicBezTo>
                  <a:pt x="0" y="107454"/>
                  <a:pt x="107454" y="0"/>
                  <a:pt x="240005" y="0"/>
                </a:cubicBezTo>
                <a:close/>
              </a:path>
            </a:pathLst>
          </a:custGeom>
          <a:solidFill>
            <a:srgbClr val="183C5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66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75000"/>
                  </a:srgb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" name="D_answer"/>
          <p:cNvSpPr/>
          <p:nvPr/>
        </p:nvSpPr>
        <p:spPr>
          <a:xfrm>
            <a:off x="7480891" y="4245620"/>
            <a:ext cx="4356060" cy="1440000"/>
          </a:xfrm>
          <a:custGeom>
            <a:avLst/>
            <a:gdLst>
              <a:gd name="connsiteX0" fmla="*/ 0 w 4356060"/>
              <a:gd name="connsiteY0" fmla="*/ 0 h 1440000"/>
              <a:gd name="connsiteX1" fmla="*/ 4116055 w 4356060"/>
              <a:gd name="connsiteY1" fmla="*/ 0 h 1440000"/>
              <a:gd name="connsiteX2" fmla="*/ 4356060 w 4356060"/>
              <a:gd name="connsiteY2" fmla="*/ 240005 h 1440000"/>
              <a:gd name="connsiteX3" fmla="*/ 4356060 w 4356060"/>
              <a:gd name="connsiteY3" fmla="*/ 1199995 h 1440000"/>
              <a:gd name="connsiteX4" fmla="*/ 4116055 w 4356060"/>
              <a:gd name="connsiteY4" fmla="*/ 1440000 h 1440000"/>
              <a:gd name="connsiteX5" fmla="*/ 0 w 4356060"/>
              <a:gd name="connsiteY5" fmla="*/ 1440000 h 144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356060" h="1440000">
                <a:moveTo>
                  <a:pt x="0" y="0"/>
                </a:moveTo>
                <a:lnTo>
                  <a:pt x="4116055" y="0"/>
                </a:lnTo>
                <a:cubicBezTo>
                  <a:pt x="4248606" y="0"/>
                  <a:pt x="4356060" y="107454"/>
                  <a:pt x="4356060" y="240005"/>
                </a:cubicBezTo>
                <a:lnTo>
                  <a:pt x="4356060" y="1199995"/>
                </a:lnTo>
                <a:cubicBezTo>
                  <a:pt x="4356060" y="1332546"/>
                  <a:pt x="4248606" y="1440000"/>
                  <a:pt x="4116055" y="1440000"/>
                </a:cubicBezTo>
                <a:lnTo>
                  <a:pt x="0" y="1440000"/>
                </a:lnTo>
                <a:close/>
              </a:path>
            </a:pathLst>
          </a:custGeom>
          <a:solidFill>
            <a:srgbClr val="183C5D">
              <a:alpha val="75000"/>
            </a:srgb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Суворов</a:t>
            </a:r>
            <a:endParaRPr kumimoji="0" lang="en-GB" sz="4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Question box"/>
          <p:cNvSpPr/>
          <p:nvPr/>
        </p:nvSpPr>
        <p:spPr>
          <a:xfrm>
            <a:off x="336000" y="270104"/>
            <a:ext cx="11520000" cy="2160000"/>
          </a:xfrm>
          <a:prstGeom prst="roundRect">
            <a:avLst/>
          </a:prstGeom>
          <a:solidFill>
            <a:schemeClr val="accent4">
              <a:alpha val="75000"/>
            </a:schemeClr>
          </a:solidFill>
          <a:ln w="762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В царствование императрицы Екатерины II, в 1783 г. Крым был присоединен к России. </a:t>
            </a:r>
            <a:b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Кто из приближённых императрицы получил к фамилии приставку «Таврический»?</a:t>
            </a:r>
            <a:endParaRPr kumimoji="0" lang="en-GB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Score Button">
            <a:hlinkClick r:id="" action="ppaction://hlinkshowjump?jump=nextslide" tooltip="Next Question!" highlightClick="1">
              <a:snd r:embed="rId6" name="click.wav"/>
            </a:hlinkClick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chemeClr val="accent1">
              <a:lumMod val="50000"/>
              <a:alpha val="50000"/>
            </a:schemeClr>
          </a:solidFill>
          <a:ln w="762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15707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7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8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2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3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="" xmlns:a16="http://schemas.microsoft.com/office/drawing/2014/main" id="{B833A5BB-EF01-6C91-DF85-2B3924B86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5">
            <a:extLst>
              <a:ext uri="{FF2B5EF4-FFF2-40B4-BE49-F238E27FC236}">
                <a16:creationId xmlns="" xmlns:a16="http://schemas.microsoft.com/office/drawing/2014/main" id="{55893F09-EDA1-D189-AAED-B706F77C13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219" y="216388"/>
            <a:ext cx="4715643" cy="63701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core Button">
            <a:hlinkClick r:id="" action="ppaction://hlinkshowjump?jump=nextslide" tooltip="Next Question!" highlightClick="1">
              <a:snd r:embed="rId4" name="click.wav"/>
            </a:hlinkClick>
            <a:extLst>
              <a:ext uri="{FF2B5EF4-FFF2-40B4-BE49-F238E27FC236}">
                <a16:creationId xmlns="" xmlns:a16="http://schemas.microsoft.com/office/drawing/2014/main" id="{E03C6CE2-A325-5AC0-70AB-5270F491275E}"/>
              </a:ext>
            </a:extLst>
          </p:cNvPr>
          <p:cNvSpPr/>
          <p:nvPr/>
        </p:nvSpPr>
        <p:spPr>
          <a:xfrm>
            <a:off x="11116951" y="6047896"/>
            <a:ext cx="720000" cy="540000"/>
          </a:xfrm>
          <a:prstGeom prst="roundRect">
            <a:avLst/>
          </a:prstGeom>
          <a:solidFill>
            <a:srgbClr val="5B9BD5">
              <a:lumMod val="50000"/>
              <a:alpha val="50000"/>
            </a:srgbClr>
          </a:solidFill>
          <a:ln w="76200" cap="flat" cmpd="sng" algn="ctr">
            <a:noFill/>
            <a:prstDash val="solid"/>
            <a:miter lim="800000"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800" b="0" i="0" u="none" strike="noStrike" kern="0" cap="none" spc="0" normalizeH="0" baseline="0" noProof="0" dirty="0">
                <a:ln>
                  <a:noFill/>
                </a:ln>
                <a:solidFill>
                  <a:srgbClr val="5B9BD5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&gt;</a:t>
            </a:r>
            <a:endParaRPr kumimoji="0" lang="en-GB" sz="4400" b="0" i="0" u="none" strike="noStrike" kern="0" cap="none" spc="0" normalizeH="0" baseline="0" noProof="0" dirty="0">
              <a:ln>
                <a:noFill/>
              </a:ln>
              <a:solidFill>
                <a:srgbClr val="5B9BD5">
                  <a:lumMod val="60000"/>
                  <a:lumOff val="40000"/>
                </a:srgbClr>
              </a:solidFill>
              <a:effectLst/>
              <a:uLnTx/>
              <a:uFillTx/>
              <a:latin typeface="Calibri Light" panose="020F03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184835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doors dir="vert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412</Words>
  <Application>Microsoft Office PowerPoint</Application>
  <PresentationFormat>Произвольный</PresentationFormat>
  <Paragraphs>191</Paragraphs>
  <Slides>31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31</vt:i4>
      </vt:variant>
    </vt:vector>
  </HeadingPairs>
  <TitlesOfParts>
    <vt:vector size="34" baseType="lpstr">
      <vt:lpstr>Office Theme</vt:lpstr>
      <vt:lpstr>1_Office Theme</vt:lpstr>
      <vt:lpstr>2_Office Theme</vt:lpstr>
      <vt:lpstr>Слайд 1</vt:lpstr>
      <vt:lpstr>Слайд 2</vt:lpstr>
      <vt:lpstr>                          Приглашаем вас принять участие                         в викторине «Знатоки крымской истории».  На слайде вы увидите вопрос и четыре варианта ответа к нему.   Ваша задача – выбрать правильный, на ваш взгляд, вариант.   При неправильном выборе ячейка с ответом станет розовой и вы услышите характерный звук.  Если же выбранный вами вариант совпадёт с правильным ответом, то соответствующая ячейка станет зелёной и оповестит вас приятной мелодией.   После каждого слайда с вопросом вас ждёт иллюстрация – как подтверждение правильного цвета.  Всего в нашей викторине 15 вопросов, играть в неё можно вдвоём (каждый за себя), или командами (две команды)  Желаем вам удачной игры!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tekhnologic</dc:creator>
  <cp:lastModifiedBy>User</cp:lastModifiedBy>
  <cp:revision>17</cp:revision>
  <dcterms:created xsi:type="dcterms:W3CDTF">2016-12-18T03:02:54Z</dcterms:created>
  <dcterms:modified xsi:type="dcterms:W3CDTF">2024-03-06T06:37:56Z</dcterms:modified>
</cp:coreProperties>
</file>